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9" r:id="rId3"/>
    <p:sldId id="282" r:id="rId4"/>
    <p:sldId id="280" r:id="rId5"/>
    <p:sldId id="281" r:id="rId6"/>
    <p:sldId id="283" r:id="rId7"/>
    <p:sldId id="264" r:id="rId8"/>
  </p:sldIdLst>
  <p:sldSz cx="9144000" cy="6858000" type="screen4x3"/>
  <p:notesSz cx="6797675" cy="9928225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D24"/>
    <a:srgbClr val="B20202"/>
    <a:srgbClr val="79CB27"/>
    <a:srgbClr val="90DB45"/>
    <a:srgbClr val="1D3F71"/>
    <a:srgbClr val="EA3B04"/>
    <a:srgbClr val="76C131"/>
    <a:srgbClr val="C53535"/>
    <a:srgbClr val="2C8688"/>
    <a:srgbClr val="F33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71" autoAdjust="0"/>
  </p:normalViewPr>
  <p:slideViewPr>
    <p:cSldViewPr>
      <p:cViewPr>
        <p:scale>
          <a:sx n="100" d="100"/>
          <a:sy n="100" d="100"/>
        </p:scale>
        <p:origin x="1788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600" b="1" dirty="0" smtClean="0">
                <a:solidFill>
                  <a:schemeClr val="accent1">
                    <a:lumMod val="50000"/>
                  </a:schemeClr>
                </a:solidFill>
              </a:rPr>
              <a:t>Кои са</a:t>
            </a:r>
            <a:r>
              <a:rPr lang="bg-BG" sz="1600" b="1" baseline="0" dirty="0" smtClean="0">
                <a:solidFill>
                  <a:schemeClr val="accent1">
                    <a:lumMod val="50000"/>
                  </a:schemeClr>
                </a:solidFill>
              </a:rPr>
              <a:t> основните мотиви да дарявате?</a:t>
            </a:r>
            <a:endParaRPr lang="fr-FR" sz="1600" b="1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21004442267357498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66090262001540057"/>
          <c:y val="0.16498421964008375"/>
          <c:w val="0.19143371043064181"/>
          <c:h val="0.813358526943108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Лично отношение към конкретен проблем</c:v>
                </c:pt>
                <c:pt idx="1">
                  <c:v>Значимостта на каузата</c:v>
                </c:pt>
                <c:pt idx="2">
                  <c:v>Конкретното предназначение
 на средствата</c:v>
                </c:pt>
                <c:pt idx="3">
                  <c:v>Така съм възпитаван</c:v>
                </c:pt>
                <c:pt idx="4">
                  <c:v>Обществената полза от дарението</c:v>
                </c:pt>
                <c:pt idx="5">
                  <c:v>Сумата на исканото дарение</c:v>
                </c:pt>
                <c:pt idx="6">
                  <c:v>Финансовото ми състояние</c:v>
                </c:pt>
                <c:pt idx="7">
                  <c:v>Авторитетът на организацията</c:v>
                </c:pt>
                <c:pt idx="8">
                  <c:v>Съчувствие, солидарност</c:v>
                </c:pt>
                <c:pt idx="9">
                  <c:v>Милосърдие</c:v>
                </c:pt>
                <c:pt idx="10">
                  <c:v>Друго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16.100000000000001</c:v>
                </c:pt>
                <c:pt idx="1">
                  <c:v>15</c:v>
                </c:pt>
                <c:pt idx="2">
                  <c:v>9</c:v>
                </c:pt>
                <c:pt idx="3">
                  <c:v>7.3</c:v>
                </c:pt>
                <c:pt idx="4">
                  <c:v>6.6000000000000005</c:v>
                </c:pt>
                <c:pt idx="5">
                  <c:v>2.9000000000000004</c:v>
                </c:pt>
                <c:pt idx="6">
                  <c:v>1.9</c:v>
                </c:pt>
                <c:pt idx="7">
                  <c:v>2</c:v>
                </c:pt>
                <c:pt idx="8">
                  <c:v>1.0999999999999999</c:v>
                </c:pt>
                <c:pt idx="9">
                  <c:v>0.5</c:v>
                </c:pt>
                <c:pt idx="10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03024512"/>
        <c:axId val="103069568"/>
      </c:barChart>
      <c:catAx>
        <c:axId val="10302451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bg-BG"/>
          </a:p>
        </c:txPr>
        <c:crossAx val="103069568"/>
        <c:crosses val="autoZero"/>
        <c:auto val="1"/>
        <c:lblAlgn val="ctr"/>
        <c:lblOffset val="100"/>
        <c:noMultiLvlLbl val="0"/>
      </c:catAx>
      <c:valAx>
        <c:axId val="103069568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103024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600" b="1" dirty="0" smtClean="0">
                <a:solidFill>
                  <a:schemeClr val="accent1">
                    <a:lumMod val="50000"/>
                  </a:schemeClr>
                </a:solidFill>
              </a:rPr>
              <a:t>Проблеми, с които сте се сблъсквали като дарител:</a:t>
            </a:r>
            <a:endParaRPr lang="fr-FR" sz="1600" b="1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21004442267357498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50502865581985146"/>
          <c:y val="0.15524651093527256"/>
          <c:w val="0.49463685069475039"/>
          <c:h val="0.836538461538461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2"/>
            <c:invertIfNegative val="0"/>
            <c:bubble3D val="0"/>
            <c:spPr>
              <a:solidFill>
                <a:schemeClr val="accent3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Съмнение за възможни злоупотреби</c:v>
                </c:pt>
                <c:pt idx="1">
                  <c:v>Липса на прозрачност и отчетност</c:v>
                </c:pt>
                <c:pt idx="2">
                  <c:v>Липса на достатъчно информация за каузата</c:v>
                </c:pt>
                <c:pt idx="3">
                  <c:v>Липса на видим ефект от дарението</c:v>
                </c:pt>
                <c:pt idx="4">
                  <c:v>Некоректност от страна на получателите на даренията</c:v>
                </c:pt>
                <c:pt idx="5">
                  <c:v>Липса на комуникация с получателя на дарение след дарението</c:v>
                </c:pt>
                <c:pt idx="6">
                  <c:v>Липса на достатъчни данъчни облекчения</c:v>
                </c:pt>
                <c:pt idx="7">
                  <c:v>Друго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21</c:v>
                </c:pt>
                <c:pt idx="1">
                  <c:v>9</c:v>
                </c:pt>
                <c:pt idx="2">
                  <c:v>6.8000000000000007</c:v>
                </c:pt>
                <c:pt idx="3">
                  <c:v>6.3</c:v>
                </c:pt>
                <c:pt idx="4">
                  <c:v>4.1000000000000005</c:v>
                </c:pt>
                <c:pt idx="5">
                  <c:v>3.1</c:v>
                </c:pt>
                <c:pt idx="6">
                  <c:v>2.7</c:v>
                </c:pt>
                <c:pt idx="7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03233792"/>
        <c:axId val="104405248"/>
      </c:barChart>
      <c:catAx>
        <c:axId val="10323379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bg-BG"/>
          </a:p>
        </c:txPr>
        <c:crossAx val="104405248"/>
        <c:crosses val="autoZero"/>
        <c:auto val="1"/>
        <c:lblAlgn val="ctr"/>
        <c:lblOffset val="100"/>
        <c:noMultiLvlLbl val="0"/>
      </c:catAx>
      <c:valAx>
        <c:axId val="104405248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103233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600" noProof="0" dirty="0" smtClean="0">
                <a:solidFill>
                  <a:schemeClr val="accent1">
                    <a:lumMod val="75000"/>
                  </a:schemeClr>
                </a:solidFill>
              </a:rPr>
              <a:t>Правили ли сте дарения през 2013 г.?</a:t>
            </a:r>
            <a:endParaRPr lang="bg-BG" sz="1600" noProof="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1050908873373042E-2"/>
          <c:y val="0.19957726919231197"/>
          <c:w val="0.86772303077435842"/>
          <c:h val="0.6016213013368885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Правили ли сте дарения през 2013 г.?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EA3B04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bg-BG" sz="2000" smtClean="0"/>
                      <a:t>ДА</a:t>
                    </a:r>
                  </a:p>
                  <a:p>
                    <a:r>
                      <a:rPr lang="en-US" sz="2000" smtClean="0"/>
                      <a:t>39</a:t>
                    </a:r>
                    <a:r>
                      <a:rPr lang="bg-BG" sz="2000" smtClean="0"/>
                      <a:t> %</a:t>
                    </a:r>
                    <a:endParaRPr lang="en-US" sz="200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bg-BG" sz="2000" dirty="0" smtClean="0"/>
                      <a:t>НЕ</a:t>
                    </a:r>
                  </a:p>
                  <a:p>
                    <a:r>
                      <a:rPr lang="en-US" sz="2000" dirty="0" smtClean="0"/>
                      <a:t>61</a:t>
                    </a:r>
                    <a:r>
                      <a:rPr lang="bg-BG" sz="2000" dirty="0" smtClean="0"/>
                      <a:t>%</a:t>
                    </a:r>
                    <a:endParaRPr lang="en-US" sz="20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</c:v>
                </c:pt>
                <c:pt idx="1">
                  <c:v>61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600" b="1" dirty="0" smtClean="0">
                <a:solidFill>
                  <a:schemeClr val="accent1">
                    <a:lumMod val="75000"/>
                  </a:schemeClr>
                </a:solidFill>
              </a:rPr>
              <a:t>За какви каузи сте правили дарения през 2013 г. ?</a:t>
            </a:r>
            <a:endParaRPr lang="fr-FR" sz="1600" b="1" dirty="0">
              <a:solidFill>
                <a:schemeClr val="accent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21004442267357498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50727419175647148"/>
          <c:y val="0.12569591271016992"/>
          <c:w val="0.49239123003426971"/>
          <c:h val="0.855805490361541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Pt>
            <c:idx val="1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Социални</c:v>
                </c:pt>
                <c:pt idx="1">
                  <c:v>Здравни</c:v>
                </c:pt>
                <c:pt idx="2">
                  <c:v>Религия</c:v>
                </c:pt>
                <c:pt idx="3">
                  <c:v>Човешки права</c:v>
                </c:pt>
                <c:pt idx="4">
                  <c:v>Пострадали от бедствия</c:v>
                </c:pt>
                <c:pt idx="5">
                  <c:v>Образователни</c:v>
                </c:pt>
                <c:pt idx="6">
                  <c:v>Финансово затруднени хора</c:v>
                </c:pt>
                <c:pt idx="7">
                  <c:v>Българската коледа</c:v>
                </c:pt>
                <c:pt idx="8">
                  <c:v>Култура и изкуство</c:v>
                </c:pt>
                <c:pt idx="9">
                  <c:v>Спорт</c:v>
                </c:pt>
                <c:pt idx="10">
                  <c:v>Екология</c:v>
                </c:pt>
                <c:pt idx="11">
                  <c:v>Бежанци</c:v>
                </c:pt>
                <c:pt idx="12">
                  <c:v>Други каузи</c:v>
                </c:pt>
              </c:strCache>
            </c:strRef>
          </c:cat>
          <c:val>
            <c:numRef>
              <c:f>Sheet1!$B$2:$B$14</c:f>
              <c:numCache>
                <c:formatCode>0</c:formatCode>
                <c:ptCount val="13"/>
                <c:pt idx="0">
                  <c:v>53.900000000000006</c:v>
                </c:pt>
                <c:pt idx="1">
                  <c:v>45.4</c:v>
                </c:pt>
                <c:pt idx="2">
                  <c:v>5</c:v>
                </c:pt>
                <c:pt idx="3">
                  <c:v>5.2</c:v>
                </c:pt>
                <c:pt idx="4">
                  <c:v>2.5</c:v>
                </c:pt>
                <c:pt idx="5">
                  <c:v>2.1999999999999997</c:v>
                </c:pt>
                <c:pt idx="6">
                  <c:v>2</c:v>
                </c:pt>
                <c:pt idx="7">
                  <c:v>1.7000000000000002</c:v>
                </c:pt>
                <c:pt idx="8">
                  <c:v>1.5</c:v>
                </c:pt>
                <c:pt idx="9">
                  <c:v>1.2</c:v>
                </c:pt>
                <c:pt idx="10">
                  <c:v>0.70000000000000007</c:v>
                </c:pt>
                <c:pt idx="11">
                  <c:v>0.70000000000000007</c:v>
                </c:pt>
                <c:pt idx="12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08514688"/>
        <c:axId val="108768640"/>
      </c:barChart>
      <c:catAx>
        <c:axId val="10851468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 b="0"/>
            </a:pPr>
            <a:endParaRPr lang="bg-BG"/>
          </a:p>
        </c:txPr>
        <c:crossAx val="108768640"/>
        <c:crosses val="autoZero"/>
        <c:auto val="1"/>
        <c:lblAlgn val="ctr"/>
        <c:lblOffset val="100"/>
        <c:noMultiLvlLbl val="0"/>
      </c:catAx>
      <c:valAx>
        <c:axId val="108768640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108514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05040578595031"/>
          <c:y val="1.4017379176338949E-2"/>
          <c:w val="0.71637460392371466"/>
          <c:h val="0.985982669436419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Правили ли сте дарения през 2013 г.?</c:v>
                </c:pt>
              </c:strCache>
            </c:strRef>
          </c:tx>
          <c:spPr>
            <a:solidFill>
              <a:srgbClr val="90DB45">
                <a:alpha val="16863"/>
              </a:srgbClr>
            </a:solidFill>
            <a:ln>
              <a:noFill/>
            </a:ln>
          </c:spPr>
          <c:explosion val="9"/>
          <c:dPt>
            <c:idx val="0"/>
            <c:bubble3D val="0"/>
            <c:spPr>
              <a:solidFill>
                <a:schemeClr val="bg2">
                  <a:lumMod val="50000"/>
                  <a:alpha val="16863"/>
                </a:schemeClr>
              </a:solidFill>
              <a:ln>
                <a:noFill/>
              </a:ln>
            </c:spPr>
          </c:dPt>
          <c:dPt>
            <c:idx val="1"/>
            <c:bubble3D val="0"/>
            <c:explosion val="17"/>
            <c:spPr>
              <a:solidFill>
                <a:srgbClr val="FF0000">
                  <a:alpha val="16863"/>
                </a:srgbClr>
              </a:solidFill>
              <a:ln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bg-BG" sz="2000" smtClean="0"/>
                      <a:t>ДА</a:t>
                    </a:r>
                  </a:p>
                  <a:p>
                    <a:r>
                      <a:rPr lang="en-US" sz="2000" smtClean="0"/>
                      <a:t>39</a:t>
                    </a:r>
                    <a:r>
                      <a:rPr lang="bg-BG" sz="2000" smtClean="0"/>
                      <a:t> %</a:t>
                    </a:r>
                    <a:endParaRPr lang="en-US" sz="200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bg-BG" sz="2000" dirty="0" smtClean="0"/>
                      <a:t>НЕ</a:t>
                    </a:r>
                  </a:p>
                  <a:p>
                    <a:r>
                      <a:rPr lang="en-US" sz="2000" dirty="0" smtClean="0"/>
                      <a:t>61</a:t>
                    </a:r>
                    <a:r>
                      <a:rPr lang="bg-BG" sz="2000" dirty="0" smtClean="0"/>
                      <a:t>%</a:t>
                    </a:r>
                    <a:endParaRPr lang="en-US" sz="2000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</c:v>
                </c:pt>
                <c:pt idx="1">
                  <c:v>61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600" b="1" dirty="0" smtClean="0">
                <a:solidFill>
                  <a:schemeClr val="accent1">
                    <a:lumMod val="50000"/>
                  </a:schemeClr>
                </a:solidFill>
              </a:rPr>
              <a:t>Приблизителна</a:t>
            </a:r>
            <a:r>
              <a:rPr lang="bg-BG" sz="1600" b="1" baseline="0" dirty="0" smtClean="0">
                <a:solidFill>
                  <a:schemeClr val="accent1">
                    <a:lumMod val="50000"/>
                  </a:schemeClr>
                </a:solidFill>
              </a:rPr>
              <a:t> обща сума на дарените средства през 2013г.:</a:t>
            </a:r>
            <a:endParaRPr lang="fr-FR" sz="1600" b="1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21004442267357498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52935545475790047"/>
          <c:y val="0.17494690975200766"/>
          <c:w val="0.47031005175670137"/>
          <c:h val="0.806554493319703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Между 1 и 5 лв.</c:v>
                </c:pt>
                <c:pt idx="1">
                  <c:v>Между 5 и 50 лв.</c:v>
                </c:pt>
                <c:pt idx="2">
                  <c:v>Между 50 и 100 лв.</c:v>
                </c:pt>
                <c:pt idx="3">
                  <c:v>Над 100 лв.</c:v>
                </c:pt>
                <c:pt idx="4">
                  <c:v>Не си спомням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53.400000000000006</c:v>
                </c:pt>
                <c:pt idx="1">
                  <c:v>31.2</c:v>
                </c:pt>
                <c:pt idx="2">
                  <c:v>5</c:v>
                </c:pt>
                <c:pt idx="3">
                  <c:v>4.7</c:v>
                </c:pt>
                <c:pt idx="4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91014400"/>
        <c:axId val="191165184"/>
      </c:barChart>
      <c:catAx>
        <c:axId val="19101440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 b="0"/>
            </a:pPr>
            <a:endParaRPr lang="bg-BG"/>
          </a:p>
        </c:txPr>
        <c:crossAx val="191165184"/>
        <c:crosses val="autoZero"/>
        <c:auto val="1"/>
        <c:lblAlgn val="ctr"/>
        <c:lblOffset val="100"/>
        <c:noMultiLvlLbl val="0"/>
      </c:catAx>
      <c:valAx>
        <c:axId val="191165184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191014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600" b="1" dirty="0" smtClean="0">
                <a:solidFill>
                  <a:schemeClr val="accent1">
                    <a:lumMod val="50000"/>
                  </a:schemeClr>
                </a:solidFill>
              </a:rPr>
              <a:t>Предпочитани начини на даряване през 2013г.:</a:t>
            </a:r>
            <a:endParaRPr lang="fr-FR" sz="1600" b="1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21004442267357498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45029334347465666"/>
          <c:y val="0.15524651093527256"/>
          <c:w val="0.54937207831608459"/>
          <c:h val="0.8262548921364384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Дарения чрез sms</c:v>
                </c:pt>
                <c:pt idx="1">
                  <c:v>Дарения в кутия</c:v>
                </c:pt>
                <c:pt idx="2">
                  <c:v>Стоки, които подкрепят кауза или организация</c:v>
                </c:pt>
                <c:pt idx="3">
                  <c:v>Участие в благотворително събитие</c:v>
                </c:pt>
                <c:pt idx="4">
                  <c:v>Лично в брой</c:v>
                </c:pt>
                <c:pt idx="5">
                  <c:v>Онлайн дарения</c:v>
                </c:pt>
                <c:pt idx="6">
                  <c:v>По банкова сметка, на място в банка</c:v>
                </c:pt>
                <c:pt idx="7">
                  <c:v>Доброволен труд</c:v>
                </c:pt>
                <c:pt idx="8">
                  <c:v>Картички</c:v>
                </c:pt>
                <c:pt idx="9">
                  <c:v>Покупка на стоки и личен контакт</c:v>
                </c:pt>
                <c:pt idx="10">
                  <c:v>По друг начин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67.800000000000011</c:v>
                </c:pt>
                <c:pt idx="1">
                  <c:v>37.9</c:v>
                </c:pt>
                <c:pt idx="2">
                  <c:v>7.5</c:v>
                </c:pt>
                <c:pt idx="3">
                  <c:v>4.5</c:v>
                </c:pt>
                <c:pt idx="4">
                  <c:v>3.5000000000000004</c:v>
                </c:pt>
                <c:pt idx="5">
                  <c:v>1.7000000000000002</c:v>
                </c:pt>
                <c:pt idx="6">
                  <c:v>1.7000000000000002</c:v>
                </c:pt>
                <c:pt idx="7">
                  <c:v>1.5</c:v>
                </c:pt>
                <c:pt idx="8">
                  <c:v>1</c:v>
                </c:pt>
                <c:pt idx="9">
                  <c:v>0.5</c:v>
                </c:pt>
                <c:pt idx="10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48528384"/>
        <c:axId val="48553344"/>
      </c:barChart>
      <c:catAx>
        <c:axId val="4852838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bg-BG"/>
          </a:p>
        </c:txPr>
        <c:crossAx val="48553344"/>
        <c:crosses val="autoZero"/>
        <c:auto val="1"/>
        <c:lblAlgn val="ctr"/>
        <c:lblOffset val="100"/>
        <c:noMultiLvlLbl val="0"/>
      </c:catAx>
      <c:valAx>
        <c:axId val="48553344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48528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400" b="1" dirty="0" smtClean="0">
                <a:solidFill>
                  <a:schemeClr val="accent1">
                    <a:lumMod val="50000"/>
                  </a:schemeClr>
                </a:solidFill>
              </a:rPr>
              <a:t>Кои</a:t>
            </a:r>
            <a:r>
              <a:rPr lang="bg-BG" sz="1400" b="1" baseline="0" dirty="0" smtClean="0">
                <a:solidFill>
                  <a:schemeClr val="accent1">
                    <a:lumMod val="50000"/>
                  </a:schemeClr>
                </a:solidFill>
              </a:rPr>
              <a:t> са според Вас основните мотиви на компаниите да даряват?</a:t>
            </a:r>
            <a:endParaRPr lang="fr-FR" sz="1400" b="1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3629232767240421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52102352612161862"/>
          <c:y val="0.14862321903883077"/>
          <c:w val="0.44686509928015666"/>
          <c:h val="0.813358526943108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D3F71"/>
            </a:solidFill>
          </c:spPr>
          <c:invertIfNegative val="0"/>
          <c:dPt>
            <c:idx val="4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Реклама и добър имидж</c:v>
                </c:pt>
                <c:pt idx="1">
                  <c:v>Данъчни облекчения</c:v>
                </c:pt>
                <c:pt idx="2">
                  <c:v>Защото наистина искат да помогнат</c:v>
                </c:pt>
                <c:pt idx="3">
                  <c:v>Обществена значимост на каузата</c:v>
                </c:pt>
                <c:pt idx="4">
                  <c:v>Правят го, защото другите (конкурентите) го правят</c:v>
                </c:pt>
                <c:pt idx="5">
                  <c:v>Правят го, защото е модерно</c:v>
                </c:pt>
                <c:pt idx="6">
                  <c:v>Правят го, защото имат твърде много пари</c:v>
                </c:pt>
                <c:pt idx="7">
                  <c:v>Правят го като индулгенция</c:v>
                </c:pt>
                <c:pt idx="8">
                  <c:v>Съчувствие, състрадание</c:v>
                </c:pt>
                <c:pt idx="9">
                  <c:v>Друго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31.1</c:v>
                </c:pt>
                <c:pt idx="1">
                  <c:v>23.400000000000002</c:v>
                </c:pt>
                <c:pt idx="2">
                  <c:v>21.8</c:v>
                </c:pt>
                <c:pt idx="3">
                  <c:v>12.6</c:v>
                </c:pt>
                <c:pt idx="4">
                  <c:v>6.6000000000000005</c:v>
                </c:pt>
                <c:pt idx="5">
                  <c:v>6.1</c:v>
                </c:pt>
                <c:pt idx="6">
                  <c:v>4.3999999999999995</c:v>
                </c:pt>
                <c:pt idx="7">
                  <c:v>3.9</c:v>
                </c:pt>
                <c:pt idx="8">
                  <c:v>0.70000000000000007</c:v>
                </c:pt>
                <c:pt idx="9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6169600"/>
        <c:axId val="76172288"/>
      </c:barChart>
      <c:catAx>
        <c:axId val="7616960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bg-BG"/>
          </a:p>
        </c:txPr>
        <c:crossAx val="76172288"/>
        <c:crosses val="autoZero"/>
        <c:auto val="1"/>
        <c:lblAlgn val="ctr"/>
        <c:lblOffset val="100"/>
        <c:noMultiLvlLbl val="0"/>
      </c:catAx>
      <c:valAx>
        <c:axId val="76172288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76169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400" b="1" dirty="0" smtClean="0">
                <a:solidFill>
                  <a:schemeClr val="accent1">
                    <a:lumMod val="50000"/>
                  </a:schemeClr>
                </a:solidFill>
              </a:rPr>
              <a:t>В</a:t>
            </a:r>
            <a:r>
              <a:rPr lang="bg-BG" sz="1400" b="1" baseline="0" dirty="0" smtClean="0">
                <a:solidFill>
                  <a:schemeClr val="accent1">
                    <a:lumMod val="50000"/>
                  </a:schemeClr>
                </a:solidFill>
              </a:rPr>
              <a:t> кои случаи бихте избрали продукт, покупката на който подкрепя кауза или организация?</a:t>
            </a:r>
            <a:endParaRPr lang="fr-FR" sz="1400" b="1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4314573284960677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53565001398312062"/>
          <c:y val="0.19829712901800511"/>
          <c:w val="0.34846319757574828"/>
          <c:h val="0.751920374809799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D3F71"/>
            </a:solidFill>
          </c:spPr>
          <c:invertIfNegative val="0"/>
          <c:dPt>
            <c:idx val="10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 sz="1400" b="1"/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Само ако цената е не по-висока от цената на другия</c:v>
                </c:pt>
                <c:pt idx="1">
                  <c:v>Не правя разлика</c:v>
                </c:pt>
                <c:pt idx="2">
                  <c:v>Бих избрал по-евтиния</c:v>
                </c:pt>
                <c:pt idx="3">
                  <c:v>Бих го избрал дори да е по-скъп</c:v>
                </c:pt>
                <c:pt idx="4">
                  <c:v>Държа на конкретна марка и избирам нея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26.6</c:v>
                </c:pt>
                <c:pt idx="1">
                  <c:v>21</c:v>
                </c:pt>
                <c:pt idx="2">
                  <c:v>17.599999999999998</c:v>
                </c:pt>
                <c:pt idx="3">
                  <c:v>16.600000000000001</c:v>
                </c:pt>
                <c:pt idx="4">
                  <c:v>10.7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6591488"/>
        <c:axId val="76594176"/>
      </c:barChart>
      <c:catAx>
        <c:axId val="7659148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bg-BG"/>
          </a:p>
        </c:txPr>
        <c:crossAx val="76594176"/>
        <c:crosses val="autoZero"/>
        <c:auto val="1"/>
        <c:lblAlgn val="ctr"/>
        <c:lblOffset val="100"/>
        <c:noMultiLvlLbl val="0"/>
      </c:catAx>
      <c:valAx>
        <c:axId val="76594176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76591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1A3E5-12DA-4894-B54F-614EB1C0F037}" type="datetimeFigureOut">
              <a:rPr lang="bg-BG" smtClean="0"/>
              <a:t>24.9.2014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AA34-5F9C-40A3-AB06-A41F2A6B18C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4875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B988A-4298-481E-BF5A-25ABA2999F50}" type="datetimeFigureOut">
              <a:rPr lang="bg-BG" smtClean="0"/>
              <a:t>24.9.2014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2EE8B-8494-4319-8C5A-E5BC31F3BF2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974419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2380" y="641942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D8C1793-770F-45FF-9801-2564ECA71B52}" type="slidenum">
              <a:rPr lang="bg-BG" smtClean="0"/>
              <a:pPr/>
              <a:t>‹#›</a:t>
            </a:fld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" y="9525"/>
            <a:ext cx="1835696" cy="66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2380" y="641942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D8C1793-770F-45FF-9801-2564ECA71B52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8911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2380" y="641942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D8C1793-770F-45FF-9801-2564ECA71B52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3248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50405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2380" y="641942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D8C1793-770F-45FF-9801-2564ECA71B52}" type="slidenum">
              <a:rPr lang="bg-BG" smtClean="0"/>
              <a:pPr/>
              <a:t>‹#›</a:t>
            </a:fld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" y="9525"/>
            <a:ext cx="1835696" cy="66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47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2380" y="641942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D8C1793-770F-45FF-9801-2564ECA71B52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3209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2380" y="641942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D8C1793-770F-45FF-9801-2564ECA71B52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0266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2380" y="641942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D8C1793-770F-45FF-9801-2564ECA71B52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0476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2380" y="641942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D8C1793-770F-45FF-9801-2564ECA71B52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0022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2380" y="641942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D8C1793-770F-45FF-9801-2564ECA71B52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2890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2380" y="641942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D8C1793-770F-45FF-9801-2564ECA71B52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6780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2380" y="6419428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BD8C1793-770F-45FF-9801-2564ECA71B52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1501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80024"/>
            <a:ext cx="8712968" cy="5406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912" y="980728"/>
            <a:ext cx="864096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79512" y="692696"/>
            <a:ext cx="8712968" cy="0"/>
          </a:xfrm>
          <a:prstGeom prst="line">
            <a:avLst/>
          </a:prstGeom>
          <a:ln w="25400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79512" y="768896"/>
            <a:ext cx="8712968" cy="0"/>
          </a:xfrm>
          <a:prstGeom prst="line">
            <a:avLst/>
          </a:prstGeom>
          <a:ln w="254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79512" y="836712"/>
            <a:ext cx="8712968" cy="0"/>
          </a:xfrm>
          <a:prstGeom prst="line">
            <a:avLst/>
          </a:prstGeom>
          <a:ln w="25400" cmpd="sng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Картина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4" y="6456174"/>
            <a:ext cx="1431653" cy="376426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1691680" y="6406728"/>
            <a:ext cx="7200800" cy="0"/>
          </a:xfrm>
          <a:prstGeom prst="line">
            <a:avLst/>
          </a:prstGeom>
          <a:ln w="25400" cmpd="sng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03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24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2060"/>
        </a:buClr>
        <a:buSzPct val="80000"/>
        <a:buFontTx/>
        <a:buBlip>
          <a:blip r:embed="rId14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FontTx/>
        <a:buBlip>
          <a:blip r:embed="rId15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pharesearch.org/" TargetMode="External"/><Relationship Id="rId2" Type="http://schemas.openxmlformats.org/officeDocument/2006/relationships/hyperlink" Target="mailto:headoffice@alpharesearch.b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1793-770F-45FF-9801-2564ECA71B52}" type="slidenum">
              <a:rPr lang="bg-BG" smtClean="0"/>
              <a:pPr/>
              <a:t>1</a:t>
            </a:fld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988839"/>
            <a:ext cx="770485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bg-BG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ОБЩЕСТВЕНИ НАГЛАСИ КЪМ ДАРИТЕЛСТВОТО</a:t>
            </a:r>
            <a:endParaRPr lang="en-US" sz="28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algn="ctr"/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algn="ctr"/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algn="ctr"/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algn="ctr"/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algn="ctr"/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algn="ctr"/>
            <a:r>
              <a:rPr lang="bg-BG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Септември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2014</a:t>
            </a:r>
            <a:endParaRPr lang="bg-BG" sz="2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1793-770F-45FF-9801-2564ECA71B52}" type="slidenum">
              <a:rPr lang="bg-BG" smtClean="0"/>
              <a:pPr/>
              <a:t>2</a:t>
            </a:fld>
            <a:endParaRPr lang="bg-BG" dirty="0"/>
          </a:p>
        </p:txBody>
      </p:sp>
      <p:graphicFrame>
        <p:nvGraphicFramePr>
          <p:cNvPr id="5" name="Group 19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664370"/>
              </p:ext>
            </p:extLst>
          </p:nvPr>
        </p:nvGraphicFramePr>
        <p:xfrm>
          <a:off x="220263" y="980728"/>
          <a:ext cx="8716948" cy="5328592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168352"/>
                <a:gridCol w="5548596"/>
              </a:tblGrid>
              <a:tr h="443757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bg-BG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Реализирано от:</a:t>
                      </a:r>
                      <a:endParaRPr kumimoji="0" 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bg-BG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АЛФА РИСЪРЧ ООД</a:t>
                      </a:r>
                    </a:p>
                  </a:txBody>
                  <a:tcPr anchor="ctr" horzOverflow="overflow">
                    <a:lnR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57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Изготвено за: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bg-BG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БЪЛГАРСКИ ДАРИТЕЛСКИ ФОРУМ</a:t>
                      </a:r>
                    </a:p>
                  </a:txBody>
                  <a:tcPr anchor="ctr" horzOverflow="overflow">
                    <a:lnR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258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bg-BG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Период на провеждане:</a:t>
                      </a:r>
                      <a:endParaRPr kumimoji="0" 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bg-BG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Септември </a:t>
                      </a:r>
                      <a:r>
                        <a:rPr kumimoji="0" 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2014</a:t>
                      </a:r>
                      <a:endParaRPr kumimoji="0" lang="bg-BG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R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507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bg-BG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Методология:</a:t>
                      </a:r>
                      <a:endParaRPr kumimoji="0" 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bg-BG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Количествено проучване</a:t>
                      </a:r>
                    </a:p>
                  </a:txBody>
                  <a:tcPr anchor="ctr" horzOverflow="overflow">
                    <a:lnR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159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Вид на проучването: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bg-BG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Национално представително </a:t>
                      </a:r>
                      <a:endParaRPr kumimoji="0" lang="en-US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R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159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Целева група: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7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bg-BG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За пълнолетните жители на страната</a:t>
                      </a:r>
                      <a:endParaRPr kumimoji="0" lang="en-US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R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258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Обем на извадката: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7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N= 102</a:t>
                      </a:r>
                      <a:r>
                        <a:rPr kumimoji="0" lang="bg-BG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интервюта</a:t>
                      </a:r>
                      <a:endParaRPr kumimoji="0" lang="en-US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R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174">
                <a:tc>
                  <a:txBody>
                    <a:bodyPr/>
                    <a:lstStyle/>
                    <a:p>
                      <a:r>
                        <a:rPr kumimoji="0" lang="bg-BG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  Метод на формиране на   извадката: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537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bg-BG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Стратифицирана, квотна извадка базирана на основни социално-демографски характеристики </a:t>
                      </a:r>
                      <a:r>
                        <a:rPr kumimoji="0" 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bg-BG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пол, възраст и образование</a:t>
                      </a:r>
                      <a:r>
                        <a:rPr kumimoji="0" 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 horzOverflow="overflow">
                    <a:lnR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5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bg-BG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  Метод на набиране на информацията: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bg-BG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Пряко стандартизирано интервю лице-в-лице</a:t>
                      </a:r>
                      <a:r>
                        <a:rPr kumimoji="0" 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  <a:ea typeface="+mn-ea"/>
                          <a:cs typeface="+mn-cs"/>
                        </a:rPr>
                        <a:t>   по домовете на интервюираните лица</a:t>
                      </a:r>
                      <a:endParaRPr kumimoji="0" lang="en-US" sz="16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R w="19050" cap="flat" cmpd="sng" algn="ctr">
                      <a:solidFill>
                        <a:srgbClr val="8FA7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4040">
                          <a:alpha val="41961"/>
                        </a:srgb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644008" y="188640"/>
            <a:ext cx="4299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ХАРАКТЕРИСТИКИ НА </a:t>
            </a:r>
            <a:r>
              <a:rPr lang="bg-BG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ПРОУЧВАНЕТО</a:t>
            </a:r>
            <a:endParaRPr lang="bg-BG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00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1793-770F-45FF-9801-2564ECA71B52}" type="slidenum">
              <a:rPr lang="bg-BG" smtClean="0"/>
              <a:pPr/>
              <a:t>3</a:t>
            </a:fld>
            <a:endParaRPr lang="bg-BG" dirty="0"/>
          </a:p>
        </p:txBody>
      </p:sp>
      <p:sp>
        <p:nvSpPr>
          <p:cNvPr id="8" name="TextBox 7"/>
          <p:cNvSpPr txBox="1"/>
          <p:nvPr/>
        </p:nvSpPr>
        <p:spPr>
          <a:xfrm>
            <a:off x="7164288" y="6167872"/>
            <a:ext cx="17647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i="1" dirty="0" smtClean="0"/>
              <a:t>БАЗА: цялата извадка</a:t>
            </a:r>
            <a:endParaRPr lang="bg-BG" sz="1000" i="1" dirty="0"/>
          </a:p>
        </p:txBody>
      </p:sp>
      <p:sp>
        <p:nvSpPr>
          <p:cNvPr id="12" name="Rectangle 11"/>
          <p:cNvSpPr/>
          <p:nvPr/>
        </p:nvSpPr>
        <p:spPr>
          <a:xfrm>
            <a:off x="2987824" y="190442"/>
            <a:ext cx="6062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ДАРИТЕЛСКА ДЕЙНОСТ – МОТИВАЦИЯ И ПРОБЛЕМИ</a:t>
            </a:r>
            <a:endParaRPr lang="bg-BG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6167871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i="1" dirty="0" smtClean="0"/>
              <a:t>БАЗА: цялата извадка</a:t>
            </a:r>
            <a:endParaRPr lang="bg-BG" sz="10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875101"/>
            <a:ext cx="0" cy="5505372"/>
          </a:xfrm>
          <a:prstGeom prst="line">
            <a:avLst/>
          </a:prstGeom>
          <a:ln>
            <a:solidFill>
              <a:srgbClr val="1D3F7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410626494"/>
              </p:ext>
            </p:extLst>
          </p:nvPr>
        </p:nvGraphicFramePr>
        <p:xfrm>
          <a:off x="198562" y="946819"/>
          <a:ext cx="4176464" cy="5433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2492623998"/>
              </p:ext>
            </p:extLst>
          </p:nvPr>
        </p:nvGraphicFramePr>
        <p:xfrm>
          <a:off x="4773075" y="970856"/>
          <a:ext cx="4176464" cy="515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91680" y="6414093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</a:t>
            </a:r>
            <a:r>
              <a:rPr lang="bg-BG" sz="800" dirty="0" smtClean="0"/>
              <a:t>4</a:t>
            </a:r>
            <a:r>
              <a:rPr lang="en-US" sz="800" dirty="0" smtClean="0"/>
              <a:t>: </a:t>
            </a:r>
            <a:r>
              <a:rPr lang="bg-BG" sz="800" dirty="0" smtClean="0"/>
              <a:t>Кои са основните ви мотиви да дарявате?</a:t>
            </a:r>
          </a:p>
          <a:p>
            <a:r>
              <a:rPr lang="en-US" sz="800" dirty="0" smtClean="0"/>
              <a:t>D</a:t>
            </a:r>
            <a:r>
              <a:rPr lang="bg-BG" sz="800" dirty="0" smtClean="0"/>
              <a:t>5: Кои са основните проблеми, с които като дарител сте се сблъсквали, решавайки да дарите?</a:t>
            </a:r>
            <a:endParaRPr lang="bg-BG" sz="800" dirty="0"/>
          </a:p>
        </p:txBody>
      </p:sp>
    </p:spTree>
    <p:extLst>
      <p:ext uri="{BB962C8B-B14F-4D97-AF65-F5344CB8AC3E}">
        <p14:creationId xmlns:p14="http://schemas.microsoft.com/office/powerpoint/2010/main" val="42016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1793-770F-45FF-9801-2564ECA71B52}" type="slidenum">
              <a:rPr lang="bg-BG" smtClean="0"/>
              <a:pPr/>
              <a:t>4</a:t>
            </a:fld>
            <a:endParaRPr lang="bg-BG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854213312"/>
              </p:ext>
            </p:extLst>
          </p:nvPr>
        </p:nvGraphicFramePr>
        <p:xfrm>
          <a:off x="179512" y="836712"/>
          <a:ext cx="374441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ight Brace 2"/>
          <p:cNvSpPr/>
          <p:nvPr/>
        </p:nvSpPr>
        <p:spPr>
          <a:xfrm>
            <a:off x="3658766" y="2060848"/>
            <a:ext cx="432048" cy="2664296"/>
          </a:xfrm>
          <a:prstGeom prst="rightBrace">
            <a:avLst>
              <a:gd name="adj1" fmla="val 61244"/>
              <a:gd name="adj2" fmla="val 50000"/>
            </a:avLst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1522672"/>
              </p:ext>
            </p:extLst>
          </p:nvPr>
        </p:nvGraphicFramePr>
        <p:xfrm>
          <a:off x="4211960" y="908720"/>
          <a:ext cx="4680520" cy="515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35688" y="6167872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i="1" dirty="0" smtClean="0"/>
              <a:t>БАЗА: сред дарилите през 2013г. (39%)</a:t>
            </a:r>
            <a:endParaRPr lang="bg-BG" sz="1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6167871"/>
            <a:ext cx="1944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i="1" dirty="0" smtClean="0"/>
              <a:t>БАЗА: цялата извадка</a:t>
            </a:r>
            <a:endParaRPr lang="bg-BG" sz="1000" i="1" dirty="0"/>
          </a:p>
        </p:txBody>
      </p:sp>
      <p:sp>
        <p:nvSpPr>
          <p:cNvPr id="12" name="Rectangle 11"/>
          <p:cNvSpPr/>
          <p:nvPr/>
        </p:nvSpPr>
        <p:spPr>
          <a:xfrm>
            <a:off x="3757898" y="175112"/>
            <a:ext cx="5155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ДАРИТЕЛСКА ДЕЙНОСТ ПРЕЗ 2013 г.- КАУЗИ</a:t>
            </a:r>
            <a:endParaRPr lang="bg-BG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6414093"/>
            <a:ext cx="6840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</a:t>
            </a:r>
            <a:r>
              <a:rPr lang="bg-BG" sz="800" dirty="0"/>
              <a:t>1</a:t>
            </a:r>
            <a:r>
              <a:rPr lang="en-US" sz="800" dirty="0" smtClean="0"/>
              <a:t>:</a:t>
            </a:r>
            <a:r>
              <a:rPr lang="bg-BG" sz="800" dirty="0" smtClean="0"/>
              <a:t> Правили ли сте дарения през 2013г., и ако да – за какви каузи?</a:t>
            </a:r>
            <a:endParaRPr lang="bg-BG" sz="800" dirty="0"/>
          </a:p>
        </p:txBody>
      </p:sp>
    </p:spTree>
    <p:extLst>
      <p:ext uri="{BB962C8B-B14F-4D97-AF65-F5344CB8AC3E}">
        <p14:creationId xmlns:p14="http://schemas.microsoft.com/office/powerpoint/2010/main" val="329976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515825802"/>
              </p:ext>
            </p:extLst>
          </p:nvPr>
        </p:nvGraphicFramePr>
        <p:xfrm>
          <a:off x="215516" y="875102"/>
          <a:ext cx="8712968" cy="5538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1793-770F-45FF-9801-2564ECA71B52}" type="slidenum">
              <a:rPr lang="bg-BG" smtClean="0"/>
              <a:pPr/>
              <a:t>5</a:t>
            </a:fld>
            <a:endParaRPr lang="bg-BG" dirty="0"/>
          </a:p>
        </p:txBody>
      </p:sp>
      <p:sp>
        <p:nvSpPr>
          <p:cNvPr id="8" name="TextBox 7"/>
          <p:cNvSpPr txBox="1"/>
          <p:nvPr/>
        </p:nvSpPr>
        <p:spPr>
          <a:xfrm>
            <a:off x="6335688" y="6167872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i="1" dirty="0" smtClean="0"/>
              <a:t>БАЗА: сред дарилите през 2013г. (39%)</a:t>
            </a:r>
            <a:endParaRPr lang="bg-BG" sz="1000" i="1" dirty="0"/>
          </a:p>
        </p:txBody>
      </p:sp>
      <p:sp>
        <p:nvSpPr>
          <p:cNvPr id="12" name="Rectangle 11"/>
          <p:cNvSpPr/>
          <p:nvPr/>
        </p:nvSpPr>
        <p:spPr>
          <a:xfrm>
            <a:off x="1763688" y="188640"/>
            <a:ext cx="735008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7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ДАРИТЕЛСКА ДЕЙНОСТ ПРЕЗ 2013г.- СУМА И НАЧИН НА ДАРЯВАНЕ</a:t>
            </a:r>
            <a:endParaRPr lang="bg-BG" sz="17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6167871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i="1" dirty="0" smtClean="0"/>
              <a:t>БАЗА: сред дарилите през 2013г. (39%)</a:t>
            </a:r>
            <a:endParaRPr lang="bg-BG" sz="10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875101"/>
            <a:ext cx="0" cy="5505372"/>
          </a:xfrm>
          <a:prstGeom prst="line">
            <a:avLst/>
          </a:prstGeom>
          <a:ln>
            <a:solidFill>
              <a:srgbClr val="1D3F7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098108566"/>
              </p:ext>
            </p:extLst>
          </p:nvPr>
        </p:nvGraphicFramePr>
        <p:xfrm>
          <a:off x="198562" y="946820"/>
          <a:ext cx="4176464" cy="515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2490834016"/>
              </p:ext>
            </p:extLst>
          </p:nvPr>
        </p:nvGraphicFramePr>
        <p:xfrm>
          <a:off x="4773075" y="970856"/>
          <a:ext cx="4176464" cy="515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91680" y="6414093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</a:t>
            </a:r>
            <a:r>
              <a:rPr lang="bg-BG" sz="800" dirty="0"/>
              <a:t>1</a:t>
            </a:r>
            <a:r>
              <a:rPr lang="en-US" sz="800" dirty="0" smtClean="0"/>
              <a:t>:</a:t>
            </a:r>
            <a:r>
              <a:rPr lang="bg-BG" sz="800" dirty="0" smtClean="0"/>
              <a:t> Правили ли сте дарения през 2013г., и ако да – за какви каузи?</a:t>
            </a:r>
          </a:p>
          <a:p>
            <a:r>
              <a:rPr lang="en-US" sz="800" dirty="0" smtClean="0"/>
              <a:t>D2: </a:t>
            </a:r>
            <a:r>
              <a:rPr lang="bg-BG" sz="800" dirty="0" smtClean="0"/>
              <a:t>Приблизително каква обща сума сте дарявали през 2013г. За благотворителна кауза?</a:t>
            </a:r>
            <a:endParaRPr lang="en-US" sz="800" dirty="0" smtClean="0"/>
          </a:p>
          <a:p>
            <a:r>
              <a:rPr lang="en-US" sz="800" dirty="0" smtClean="0"/>
              <a:t>D3: </a:t>
            </a:r>
            <a:r>
              <a:rPr lang="bg-BG" sz="800" dirty="0" smtClean="0"/>
              <a:t> Чрез кои от изброените начини сте дарявали през 2013г.?</a:t>
            </a:r>
            <a:endParaRPr lang="bg-BG" sz="800" dirty="0"/>
          </a:p>
        </p:txBody>
      </p:sp>
    </p:spTree>
    <p:extLst>
      <p:ext uri="{BB962C8B-B14F-4D97-AF65-F5344CB8AC3E}">
        <p14:creationId xmlns:p14="http://schemas.microsoft.com/office/powerpoint/2010/main" val="41594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1793-770F-45FF-9801-2564ECA71B52}" type="slidenum">
              <a:rPr lang="bg-BG" smtClean="0"/>
              <a:pPr/>
              <a:t>6</a:t>
            </a:fld>
            <a:endParaRPr lang="bg-BG" dirty="0"/>
          </a:p>
        </p:txBody>
      </p:sp>
      <p:sp>
        <p:nvSpPr>
          <p:cNvPr id="8" name="TextBox 7"/>
          <p:cNvSpPr txBox="1"/>
          <p:nvPr/>
        </p:nvSpPr>
        <p:spPr>
          <a:xfrm>
            <a:off x="7164288" y="6167872"/>
            <a:ext cx="17647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i="1" dirty="0" smtClean="0"/>
              <a:t>БАЗА: цялата извадка</a:t>
            </a:r>
            <a:endParaRPr lang="bg-BG" sz="1000" i="1" dirty="0"/>
          </a:p>
        </p:txBody>
      </p:sp>
      <p:sp>
        <p:nvSpPr>
          <p:cNvPr id="12" name="Rectangle 11"/>
          <p:cNvSpPr/>
          <p:nvPr/>
        </p:nvSpPr>
        <p:spPr>
          <a:xfrm>
            <a:off x="1905916" y="190384"/>
            <a:ext cx="7023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ОТНОШЕНИЕ КЪМ ДАРИТЕЛСКАТА ДЕЙНОСТ НА КОМАНИИТЕ</a:t>
            </a:r>
            <a:endParaRPr lang="bg-BG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6167871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i="1" dirty="0" smtClean="0"/>
              <a:t>БАЗА: цялата извадка</a:t>
            </a:r>
            <a:endParaRPr lang="bg-BG" sz="10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875101"/>
            <a:ext cx="0" cy="5505372"/>
          </a:xfrm>
          <a:prstGeom prst="line">
            <a:avLst/>
          </a:prstGeom>
          <a:ln>
            <a:solidFill>
              <a:srgbClr val="1D3F7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764340994"/>
              </p:ext>
            </p:extLst>
          </p:nvPr>
        </p:nvGraphicFramePr>
        <p:xfrm>
          <a:off x="198562" y="946819"/>
          <a:ext cx="4176464" cy="5433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2029012363"/>
              </p:ext>
            </p:extLst>
          </p:nvPr>
        </p:nvGraphicFramePr>
        <p:xfrm>
          <a:off x="4773075" y="875101"/>
          <a:ext cx="4176464" cy="5253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1680" y="6414093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</a:t>
            </a:r>
            <a:r>
              <a:rPr lang="bg-BG" sz="800" dirty="0" smtClean="0"/>
              <a:t>6</a:t>
            </a:r>
            <a:r>
              <a:rPr lang="en-US" sz="800" dirty="0" smtClean="0"/>
              <a:t>:</a:t>
            </a:r>
            <a:r>
              <a:rPr lang="bg-BG" sz="800" dirty="0" smtClean="0"/>
              <a:t> Кои са според Вас основните мотиви компаниите да даряват? </a:t>
            </a:r>
          </a:p>
          <a:p>
            <a:r>
              <a:rPr lang="en-US" sz="800" dirty="0" smtClean="0"/>
              <a:t>D</a:t>
            </a:r>
            <a:r>
              <a:rPr lang="bg-BG" sz="800" dirty="0" smtClean="0"/>
              <a:t>7</a:t>
            </a:r>
            <a:r>
              <a:rPr lang="en-US" sz="800" dirty="0" smtClean="0"/>
              <a:t>: </a:t>
            </a:r>
            <a:r>
              <a:rPr lang="bg-BG" sz="800" dirty="0" smtClean="0"/>
              <a:t>В кои случаи бихте избрали продукт, покупката на който подкрепя кауза или организация?</a:t>
            </a: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387904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C1793-770F-45FF-9801-2564ECA71B52}" type="slidenum">
              <a:rPr lang="bg-BG" smtClean="0"/>
              <a:pPr/>
              <a:t>7</a:t>
            </a:fld>
            <a:endParaRPr lang="bg-BG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32250" y="4437063"/>
            <a:ext cx="4897438" cy="1800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j-ea"/>
                <a:cs typeface="+mj-cs"/>
              </a:rPr>
              <a:t>Contacts:</a:t>
            </a:r>
            <a:endParaRPr lang="bg-BG" sz="11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algn="r">
              <a:defRPr/>
            </a:pP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j-ea"/>
                <a:cs typeface="+mj-cs"/>
              </a:rPr>
              <a:t>Alpha Research Ltd.</a:t>
            </a:r>
            <a:endParaRPr lang="bg-BG" sz="11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algn="r">
              <a:defRPr/>
            </a:pP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j-ea"/>
                <a:cs typeface="+mj-cs"/>
              </a:rPr>
              <a:t>Iskar 54</a:t>
            </a:r>
          </a:p>
          <a:p>
            <a:pPr algn="r">
              <a:defRPr/>
            </a:pP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j-ea"/>
                <a:cs typeface="+mj-cs"/>
              </a:rPr>
              <a:t>Sofia, 1000</a:t>
            </a:r>
            <a:endParaRPr lang="bg-BG" sz="11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algn="r">
              <a:defRPr/>
            </a:pPr>
            <a:endParaRPr lang="bg-BG" sz="11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algn="r">
              <a:defRPr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j-ea"/>
                <a:cs typeface="+mj-cs"/>
              </a:rPr>
              <a:t>Tel</a:t>
            </a:r>
            <a:r>
              <a:rPr lang="bg-BG" sz="11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j-ea"/>
                <a:cs typeface="+mj-cs"/>
              </a:rPr>
              <a:t>.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j-ea"/>
                <a:cs typeface="+mj-cs"/>
              </a:rPr>
              <a:t>:</a:t>
            </a:r>
            <a:r>
              <a:rPr lang="bg-BG" sz="11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j-ea"/>
                <a:cs typeface="+mj-cs"/>
              </a:rPr>
              <a:t> +359 2 98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j-ea"/>
                <a:cs typeface="+mj-cs"/>
              </a:rPr>
              <a:t>36056</a:t>
            </a:r>
          </a:p>
          <a:p>
            <a:pPr algn="r">
              <a:defRPr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j-ea"/>
                <a:cs typeface="+mj-cs"/>
              </a:rPr>
              <a:t>Fax:+359 2 9836168</a:t>
            </a:r>
            <a:endParaRPr lang="bg-BG" sz="11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algn="r">
              <a:defRPr/>
            </a:pPr>
            <a:endParaRPr lang="en-US" sz="1200" b="1" dirty="0">
              <a:solidFill>
                <a:srgbClr val="548257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>
              <a:defRPr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j-ea"/>
                <a:cs typeface="+mj-cs"/>
              </a:rPr>
              <a:t>E-mail: </a:t>
            </a:r>
            <a:r>
              <a:rPr lang="en-US" sz="1100" b="1" dirty="0">
                <a:solidFill>
                  <a:srgbClr val="94C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j-ea"/>
                <a:cs typeface="+mj-cs"/>
                <a:hlinkClick r:id="rId2"/>
              </a:rPr>
              <a:t>headoffice@alpharesearch.bg</a:t>
            </a:r>
            <a:endParaRPr lang="en-US" sz="1100" b="1" dirty="0">
              <a:solidFill>
                <a:srgbClr val="94C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algn="r">
              <a:defRPr/>
            </a:pPr>
            <a:r>
              <a:rPr lang="en-US" sz="1100" b="1" dirty="0">
                <a:solidFill>
                  <a:srgbClr val="94C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j-ea"/>
                <a:cs typeface="+mj-cs"/>
                <a:hlinkClick r:id="rId3"/>
              </a:rPr>
              <a:t>www.alpharesearch.bg</a:t>
            </a:r>
            <a:endParaRPr lang="en-US" sz="1100" b="1" dirty="0">
              <a:solidFill>
                <a:srgbClr val="94C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7198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5BF55"/>
      </a:dk2>
      <a:lt2>
        <a:srgbClr val="AEDF83"/>
      </a:lt2>
      <a:accent1>
        <a:srgbClr val="45B3A8"/>
      </a:accent1>
      <a:accent2>
        <a:srgbClr val="71685A"/>
      </a:accent2>
      <a:accent3>
        <a:srgbClr val="FF6700"/>
      </a:accent3>
      <a:accent4>
        <a:srgbClr val="314A63"/>
      </a:accent4>
      <a:accent5>
        <a:srgbClr val="B03137"/>
      </a:accent5>
      <a:accent6>
        <a:srgbClr val="F5BF24"/>
      </a:accent6>
      <a:hlink>
        <a:srgbClr val="E68200"/>
      </a:hlink>
      <a:folHlink>
        <a:srgbClr val="61335D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422</Words>
  <Application>Microsoft Office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Елена Лилова</dc:creator>
  <cp:lastModifiedBy>Радостина Ангелова</cp:lastModifiedBy>
  <cp:revision>106</cp:revision>
  <cp:lastPrinted>2014-07-25T14:58:53Z</cp:lastPrinted>
  <dcterms:created xsi:type="dcterms:W3CDTF">2014-07-14T11:18:30Z</dcterms:created>
  <dcterms:modified xsi:type="dcterms:W3CDTF">2014-09-24T14:34:39Z</dcterms:modified>
</cp:coreProperties>
</file>